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28"/>
  </p:notesMasterIdLst>
  <p:handoutMasterIdLst>
    <p:handoutMasterId r:id="rId29"/>
  </p:handoutMasterIdLst>
  <p:sldIdLst>
    <p:sldId id="307" r:id="rId2"/>
    <p:sldId id="305" r:id="rId3"/>
    <p:sldId id="309" r:id="rId4"/>
    <p:sldId id="308"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06" r:id="rId27"/>
  </p:sldIdLst>
  <p:sldSz cx="9144000" cy="6858000" type="screen4x3"/>
  <p:notesSz cx="7053263"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00"/>
    <a:srgbClr val="FF00FF"/>
    <a:srgbClr val="336600"/>
    <a:srgbClr val="CCFF99"/>
    <a:srgbClr val="99CC00"/>
    <a:srgbClr val="008000"/>
    <a:srgbClr val="0033CC"/>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660"/>
  </p:normalViewPr>
  <p:slideViewPr>
    <p:cSldViewPr>
      <p:cViewPr>
        <p:scale>
          <a:sx n="77" d="100"/>
          <a:sy n="77" d="100"/>
        </p:scale>
        <p:origin x="-916" y="2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995738" y="0"/>
            <a:ext cx="3055937" cy="465138"/>
          </a:xfrm>
          <a:prstGeom prst="rect">
            <a:avLst/>
          </a:prstGeom>
        </p:spPr>
        <p:txBody>
          <a:bodyPr vert="horz" lIns="91440" tIns="45720" rIns="91440" bIns="45720" rtlCol="0"/>
          <a:lstStyle>
            <a:lvl1pPr algn="r" eaLnBrk="0" hangingPunct="0">
              <a:defRPr sz="1200">
                <a:latin typeface="Arial" charset="0"/>
                <a:cs typeface="+mn-cs"/>
              </a:defRPr>
            </a:lvl1pPr>
          </a:lstStyle>
          <a:p>
            <a:pPr>
              <a:defRPr/>
            </a:pPr>
            <a:fld id="{57BD45F0-2428-4FAD-9A2C-EE92DA9A2C15}" type="datetimeFigureOut">
              <a:rPr lang="en-US"/>
              <a:pPr>
                <a:defRPr/>
              </a:pPr>
              <a:t>15-Nov-22</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FD69834-0F7F-4409-9220-54675AAB6FF2}" type="slidenum">
              <a:rPr lang="en-US"/>
              <a:pPr>
                <a:defRPr/>
              </a:pPr>
              <a:t>‹#›</a:t>
            </a:fld>
            <a:endParaRPr lang="en-US"/>
          </a:p>
        </p:txBody>
      </p:sp>
    </p:spTree>
    <p:extLst>
      <p:ext uri="{BB962C8B-B14F-4D97-AF65-F5344CB8AC3E}">
        <p14:creationId xmlns:p14="http://schemas.microsoft.com/office/powerpoint/2010/main" val="3223897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95738" y="0"/>
            <a:ext cx="3055937" cy="465138"/>
          </a:xfrm>
          <a:prstGeom prst="rect">
            <a:avLst/>
          </a:prstGeom>
        </p:spPr>
        <p:txBody>
          <a:bodyPr vert="horz" lIns="91440" tIns="45720" rIns="91440" bIns="45720" rtlCol="0"/>
          <a:lstStyle>
            <a:lvl1pPr algn="r" eaLnBrk="0" hangingPunct="0">
              <a:defRPr sz="1200">
                <a:latin typeface="Arial" charset="0"/>
                <a:cs typeface="+mn-cs"/>
              </a:defRPr>
            </a:lvl1pPr>
          </a:lstStyle>
          <a:p>
            <a:pPr>
              <a:defRPr/>
            </a:pPr>
            <a:fld id="{5F18D47C-3BBA-4D49-B728-8F5654C9C108}" type="datetimeFigureOut">
              <a:rPr lang="en-US"/>
              <a:pPr>
                <a:defRPr/>
              </a:pPr>
              <a:t>15-Nov-22</a:t>
            </a:fld>
            <a:endParaRPr lang="en-US"/>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4850" y="4421188"/>
            <a:ext cx="5643563" cy="418941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375"/>
            <a:ext cx="3055938" cy="465138"/>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95738" y="8842375"/>
            <a:ext cx="3055937" cy="465138"/>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0D3E900A-6873-4078-8665-2B1AB08D91CE}" type="slidenum">
              <a:rPr lang="en-US"/>
              <a:pPr>
                <a:defRPr/>
              </a:pPr>
              <a:t>‹#›</a:t>
            </a:fld>
            <a:endParaRPr lang="en-US"/>
          </a:p>
        </p:txBody>
      </p:sp>
    </p:spTree>
    <p:extLst>
      <p:ext uri="{BB962C8B-B14F-4D97-AF65-F5344CB8AC3E}">
        <p14:creationId xmlns:p14="http://schemas.microsoft.com/office/powerpoint/2010/main" val="4204042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624667-A0C2-4684-ACD3-87B9D97F4EC5}" type="slidenum">
              <a:rPr lang="en-US"/>
              <a:pPr>
                <a:defRPr/>
              </a:pPr>
              <a:t>‹#›</a:t>
            </a:fld>
            <a:endParaRPr lang="en-US"/>
          </a:p>
        </p:txBody>
      </p:sp>
    </p:spTree>
    <p:extLst>
      <p:ext uri="{BB962C8B-B14F-4D97-AF65-F5344CB8AC3E}">
        <p14:creationId xmlns:p14="http://schemas.microsoft.com/office/powerpoint/2010/main" val="71442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D5397-C6D5-4E03-A4A8-D4095230D413}" type="slidenum">
              <a:rPr lang="en-US"/>
              <a:pPr>
                <a:defRPr/>
              </a:pPr>
              <a:t>‹#›</a:t>
            </a:fld>
            <a:endParaRPr lang="en-US"/>
          </a:p>
        </p:txBody>
      </p:sp>
    </p:spTree>
    <p:extLst>
      <p:ext uri="{BB962C8B-B14F-4D97-AF65-F5344CB8AC3E}">
        <p14:creationId xmlns:p14="http://schemas.microsoft.com/office/powerpoint/2010/main" val="57259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7B6D05-6404-4021-B21F-17F9986ACB34}" type="slidenum">
              <a:rPr lang="en-US"/>
              <a:pPr>
                <a:defRPr/>
              </a:pPr>
              <a:t>‹#›</a:t>
            </a:fld>
            <a:endParaRPr lang="en-US"/>
          </a:p>
        </p:txBody>
      </p:sp>
    </p:spTree>
    <p:extLst>
      <p:ext uri="{BB962C8B-B14F-4D97-AF65-F5344CB8AC3E}">
        <p14:creationId xmlns:p14="http://schemas.microsoft.com/office/powerpoint/2010/main" val="235032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85C42-2268-4F7C-A3F0-E89DFB087231}" type="slidenum">
              <a:rPr lang="en-US"/>
              <a:pPr>
                <a:defRPr/>
              </a:pPr>
              <a:t>‹#›</a:t>
            </a:fld>
            <a:endParaRPr lang="en-US"/>
          </a:p>
        </p:txBody>
      </p:sp>
    </p:spTree>
    <p:extLst>
      <p:ext uri="{BB962C8B-B14F-4D97-AF65-F5344CB8AC3E}">
        <p14:creationId xmlns:p14="http://schemas.microsoft.com/office/powerpoint/2010/main" val="387733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C524B-5EB0-42C1-9CD7-7A4803C9B0CC}" type="slidenum">
              <a:rPr lang="en-US"/>
              <a:pPr>
                <a:defRPr/>
              </a:pPr>
              <a:t>‹#›</a:t>
            </a:fld>
            <a:endParaRPr lang="en-US"/>
          </a:p>
        </p:txBody>
      </p:sp>
    </p:spTree>
    <p:extLst>
      <p:ext uri="{BB962C8B-B14F-4D97-AF65-F5344CB8AC3E}">
        <p14:creationId xmlns:p14="http://schemas.microsoft.com/office/powerpoint/2010/main" val="345577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954731-1E27-4849-895C-9535A7E3A32E}" type="slidenum">
              <a:rPr lang="en-US"/>
              <a:pPr>
                <a:defRPr/>
              </a:pPr>
              <a:t>‹#›</a:t>
            </a:fld>
            <a:endParaRPr lang="en-US"/>
          </a:p>
        </p:txBody>
      </p:sp>
    </p:spTree>
    <p:extLst>
      <p:ext uri="{BB962C8B-B14F-4D97-AF65-F5344CB8AC3E}">
        <p14:creationId xmlns:p14="http://schemas.microsoft.com/office/powerpoint/2010/main" val="151204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73A050-9A8A-48C3-BBA5-9E1F29BEBD47}" type="slidenum">
              <a:rPr lang="en-US"/>
              <a:pPr>
                <a:defRPr/>
              </a:pPr>
              <a:t>‹#›</a:t>
            </a:fld>
            <a:endParaRPr lang="en-US"/>
          </a:p>
        </p:txBody>
      </p:sp>
    </p:spTree>
    <p:extLst>
      <p:ext uri="{BB962C8B-B14F-4D97-AF65-F5344CB8AC3E}">
        <p14:creationId xmlns:p14="http://schemas.microsoft.com/office/powerpoint/2010/main" val="302334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28C570-67D3-424A-B7AC-19F6407663C3}" type="slidenum">
              <a:rPr lang="en-US"/>
              <a:pPr>
                <a:defRPr/>
              </a:pPr>
              <a:t>‹#›</a:t>
            </a:fld>
            <a:endParaRPr lang="en-US"/>
          </a:p>
        </p:txBody>
      </p:sp>
    </p:spTree>
    <p:extLst>
      <p:ext uri="{BB962C8B-B14F-4D97-AF65-F5344CB8AC3E}">
        <p14:creationId xmlns:p14="http://schemas.microsoft.com/office/powerpoint/2010/main" val="72924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DA445F-5AE2-42C0-BDA5-1F805B5E490F}" type="slidenum">
              <a:rPr lang="en-US"/>
              <a:pPr>
                <a:defRPr/>
              </a:pPr>
              <a:t>‹#›</a:t>
            </a:fld>
            <a:endParaRPr lang="en-US"/>
          </a:p>
        </p:txBody>
      </p:sp>
    </p:spTree>
    <p:extLst>
      <p:ext uri="{BB962C8B-B14F-4D97-AF65-F5344CB8AC3E}">
        <p14:creationId xmlns:p14="http://schemas.microsoft.com/office/powerpoint/2010/main" val="395074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470054-C15F-47D9-BF71-5F4C86E98303}" type="slidenum">
              <a:rPr lang="en-US"/>
              <a:pPr>
                <a:defRPr/>
              </a:pPr>
              <a:t>‹#›</a:t>
            </a:fld>
            <a:endParaRPr lang="en-US"/>
          </a:p>
        </p:txBody>
      </p:sp>
    </p:spTree>
    <p:extLst>
      <p:ext uri="{BB962C8B-B14F-4D97-AF65-F5344CB8AC3E}">
        <p14:creationId xmlns:p14="http://schemas.microsoft.com/office/powerpoint/2010/main" val="409999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F138-5415-4F83-A47A-64601F31E1EA}" type="slidenum">
              <a:rPr lang="en-US"/>
              <a:pPr>
                <a:defRPr/>
              </a:pPr>
              <a:t>‹#›</a:t>
            </a:fld>
            <a:endParaRPr lang="en-US"/>
          </a:p>
        </p:txBody>
      </p:sp>
    </p:spTree>
    <p:extLst>
      <p:ext uri="{BB962C8B-B14F-4D97-AF65-F5344CB8AC3E}">
        <p14:creationId xmlns:p14="http://schemas.microsoft.com/office/powerpoint/2010/main" val="417197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54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6554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6554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E0AEAF5-EB88-405E-B86E-AA39CA0E31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wmv"/><Relationship Id="rId1" Type="http://schemas.microsoft.com/office/2007/relationships/media" Target="../media/media15.wmv"/><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wmv"/><Relationship Id="rId1" Type="http://schemas.microsoft.com/office/2007/relationships/media" Target="../media/media16.wmv"/><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5905500" cy="2592388"/>
          </a:xfrm>
        </p:spPr>
        <p:txBody>
          <a:bodyPr/>
          <a:lstStyle/>
          <a:p>
            <a:pPr eaLnBrk="1" hangingPunct="1">
              <a:defRPr/>
            </a:pPr>
            <a:r>
              <a:rPr lang="en-US" altLang="en-US" sz="3600" b="1" smtClean="0">
                <a:solidFill>
                  <a:srgbClr val="003300"/>
                </a:solidFill>
                <a:effectLst>
                  <a:outerShdw blurRad="38100" dist="38100" dir="2700000" algn="tl">
                    <a:srgbClr val="C0C0C0"/>
                  </a:outerShdw>
                </a:effectLst>
                <a:latin typeface="Calibri" panose="020F0502020204030204" pitchFamily="34" charset="0"/>
              </a:rPr>
              <a:t>LARGE EDDY SIMULATION OF IMPACT OF NUMBER AND TYPE OF VEHICLES ON FIRE DYNAMICS IN TUNNEL</a:t>
            </a:r>
            <a:endParaRPr lang="en-US" altLang="en-US" sz="3600" b="1" smtClean="0">
              <a:solidFill>
                <a:srgbClr val="003300"/>
              </a:solidFill>
              <a:latin typeface="Calibri" panose="020F0502020204030204" pitchFamily="34" charset="0"/>
            </a:endParaRPr>
          </a:p>
        </p:txBody>
      </p:sp>
      <p:sp>
        <p:nvSpPr>
          <p:cNvPr id="4099" name="Subtitle 2"/>
          <p:cNvSpPr>
            <a:spLocks/>
          </p:cNvSpPr>
          <p:nvPr/>
        </p:nvSpPr>
        <p:spPr bwMode="auto">
          <a:xfrm>
            <a:off x="3708400" y="3500438"/>
            <a:ext cx="54356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sz="2000" b="1">
                <a:latin typeface="Calibri" panose="020F0502020204030204" pitchFamily="34" charset="0"/>
              </a:rPr>
              <a:t>Darko Zigar</a:t>
            </a:r>
            <a:r>
              <a:rPr lang="en-US" sz="2000">
                <a:latin typeface="Calibri" panose="020F0502020204030204" pitchFamily="34" charset="0"/>
              </a:rPr>
              <a:t>, Faculty of Occupational Safety in Niš</a:t>
            </a:r>
          </a:p>
          <a:p>
            <a:pPr>
              <a:buFontTx/>
              <a:buNone/>
            </a:pPr>
            <a:endParaRPr lang="en-US" sz="2500">
              <a:latin typeface="Calibri" panose="020F0502020204030204" pitchFamily="34" charset="0"/>
            </a:endParaRPr>
          </a:p>
          <a:p>
            <a:pPr>
              <a:buFontTx/>
              <a:buNone/>
            </a:pPr>
            <a:r>
              <a:rPr lang="en-US" sz="2000" b="1">
                <a:latin typeface="Calibri" panose="020F0502020204030204" pitchFamily="34" charset="0"/>
              </a:rPr>
              <a:t>Du</a:t>
            </a:r>
            <a:r>
              <a:rPr lang="sr-Latn-RS" sz="2000" b="1">
                <a:latin typeface="Calibri" panose="020F0502020204030204" pitchFamily="34" charset="0"/>
              </a:rPr>
              <a:t>šica Pešić</a:t>
            </a:r>
            <a:r>
              <a:rPr lang="sr-Latn-RS" sz="2000">
                <a:latin typeface="Calibri" panose="020F0502020204030204" pitchFamily="34" charset="0"/>
              </a:rPr>
              <a:t>, </a:t>
            </a:r>
            <a:r>
              <a:rPr lang="en-US" sz="2000">
                <a:latin typeface="Calibri" panose="020F0502020204030204" pitchFamily="34" charset="0"/>
              </a:rPr>
              <a:t>Faculty of Occupational Safety in Niš</a:t>
            </a:r>
          </a:p>
          <a:p>
            <a:pPr>
              <a:buFontTx/>
              <a:buNone/>
            </a:pPr>
            <a:endParaRPr lang="en-US" sz="2400">
              <a:latin typeface="Calibri" panose="020F0502020204030204" pitchFamily="34" charset="0"/>
            </a:endParaRPr>
          </a:p>
          <a:p>
            <a:pPr>
              <a:buFontTx/>
              <a:buNone/>
            </a:pPr>
            <a:r>
              <a:rPr lang="sr-Latn-RS" sz="2000" b="1">
                <a:latin typeface="Calibri" panose="020F0502020204030204" pitchFamily="34" charset="0"/>
              </a:rPr>
              <a:t>Milan Blagojević</a:t>
            </a:r>
            <a:r>
              <a:rPr lang="en-US" sz="2000">
                <a:latin typeface="Calibri" panose="020F0502020204030204" pitchFamily="34" charset="0"/>
              </a:rPr>
              <a:t>, Faculty of Occupational Safety in Niš</a:t>
            </a:r>
          </a:p>
        </p:txBody>
      </p:sp>
      <p:pic>
        <p:nvPicPr>
          <p:cNvPr id="41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5013325"/>
            <a:ext cx="574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2600" y="3357563"/>
            <a:ext cx="5746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4184650"/>
            <a:ext cx="576263"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836613"/>
            <a:ext cx="8229600" cy="647700"/>
          </a:xfrm>
        </p:spPr>
        <p:txBody>
          <a:bodyPr/>
          <a:lstStyle/>
          <a:p>
            <a:r>
              <a:rPr lang="en-US" sz="2400" smtClean="0"/>
              <a:t>RESULTS OF A FIRE SIMULATION IN A TUNNEL WITH 100% OCCUPANCY BY PASSENGER VEHICLES</a:t>
            </a:r>
          </a:p>
        </p:txBody>
      </p:sp>
      <p:sp>
        <p:nvSpPr>
          <p:cNvPr id="13315" name="Rectangle 4"/>
          <p:cNvSpPr>
            <a:spLocks noChangeArrowheads="1"/>
          </p:cNvSpPr>
          <p:nvPr/>
        </p:nvSpPr>
        <p:spPr bwMode="auto">
          <a:xfrm>
            <a:off x="3530600" y="1557338"/>
            <a:ext cx="208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Incident heat flux</a:t>
            </a:r>
            <a:endParaRPr lang="sr-Latn-RS" sz="1800"/>
          </a:p>
        </p:txBody>
      </p:sp>
      <p:pic>
        <p:nvPicPr>
          <p:cNvPr id="3" name="incidentni toplotni fluks 10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87563"/>
            <a:ext cx="8229600" cy="35496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836613"/>
            <a:ext cx="8229600" cy="647700"/>
          </a:xfrm>
        </p:spPr>
        <p:txBody>
          <a:bodyPr/>
          <a:lstStyle/>
          <a:p>
            <a:r>
              <a:rPr lang="en-US" sz="2400" smtClean="0"/>
              <a:t>RESULTS OF A FIRE SIMULATION IN A TUNNEL WITH 50% OCCUPANCY BY PASSENGER VEHICLES</a:t>
            </a:r>
          </a:p>
        </p:txBody>
      </p:sp>
      <p:sp>
        <p:nvSpPr>
          <p:cNvPr id="14339" name="Rectangle 4"/>
          <p:cNvSpPr>
            <a:spLocks noChangeArrowheads="1"/>
          </p:cNvSpPr>
          <p:nvPr/>
        </p:nvSpPr>
        <p:spPr bwMode="auto">
          <a:xfrm>
            <a:off x="2279650" y="1557338"/>
            <a:ext cx="45847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r-Latn-RS" sz="1800" b="1">
                <a:cs typeface="Times New Roman" panose="02020603050405020304" pitchFamily="18" charset="0"/>
              </a:rPr>
              <a:t>Fire and smoke development in a</a:t>
            </a:r>
            <a:r>
              <a:rPr lang="sr-Latn-RS" sz="1800" b="1" u="sng">
                <a:solidFill>
                  <a:schemeClr val="bg1"/>
                </a:solidFill>
                <a:cs typeface="Times New Roman" panose="02020603050405020304" pitchFamily="18" charset="0"/>
              </a:rPr>
              <a:t> </a:t>
            </a:r>
            <a:r>
              <a:rPr lang="sr-Latn-RS" sz="1800" b="1">
                <a:cs typeface="Times New Roman" panose="02020603050405020304" pitchFamily="18" charset="0"/>
              </a:rPr>
              <a:t>tunnel</a:t>
            </a:r>
            <a:endParaRPr lang="sr-Latn-RS" sz="1800"/>
          </a:p>
        </p:txBody>
      </p:sp>
      <p:pic>
        <p:nvPicPr>
          <p:cNvPr id="3" name="razvoj pozara 5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22488"/>
            <a:ext cx="8229600" cy="34813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836613"/>
            <a:ext cx="8229600" cy="647700"/>
          </a:xfrm>
        </p:spPr>
        <p:txBody>
          <a:bodyPr/>
          <a:lstStyle/>
          <a:p>
            <a:r>
              <a:rPr lang="en-US" sz="2400" smtClean="0"/>
              <a:t>RESULTS OF A FIRE SIMULATION IN A TUNNEL WITH 50% OCCUPANCY BY PASSENGER VEHICLES</a:t>
            </a:r>
          </a:p>
        </p:txBody>
      </p:sp>
      <p:sp>
        <p:nvSpPr>
          <p:cNvPr id="15363" name="Rectangle 4"/>
          <p:cNvSpPr>
            <a:spLocks noChangeArrowheads="1"/>
          </p:cNvSpPr>
          <p:nvPr/>
        </p:nvSpPr>
        <p:spPr bwMode="auto">
          <a:xfrm>
            <a:off x="3789363" y="1557338"/>
            <a:ext cx="1565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Temperature</a:t>
            </a:r>
            <a:endParaRPr lang="sr-Latn-RS" sz="1800"/>
          </a:p>
        </p:txBody>
      </p:sp>
      <p:pic>
        <p:nvPicPr>
          <p:cNvPr id="3" name="temperatura 5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16138"/>
            <a:ext cx="8229600" cy="3492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836613"/>
            <a:ext cx="8229600" cy="647700"/>
          </a:xfrm>
        </p:spPr>
        <p:txBody>
          <a:bodyPr/>
          <a:lstStyle/>
          <a:p>
            <a:r>
              <a:rPr lang="en-US" sz="2400" smtClean="0"/>
              <a:t>RESULTS OF A FIRE SIMULATION IN A TUNNEL WITH 50% OCCUPANCY BY PASSENGER VEHICLES</a:t>
            </a:r>
          </a:p>
        </p:txBody>
      </p:sp>
      <p:sp>
        <p:nvSpPr>
          <p:cNvPr id="16387" name="Rectangle 4"/>
          <p:cNvSpPr>
            <a:spLocks noChangeArrowheads="1"/>
          </p:cNvSpPr>
          <p:nvPr/>
        </p:nvSpPr>
        <p:spPr bwMode="auto">
          <a:xfrm>
            <a:off x="3608388" y="1557338"/>
            <a:ext cx="1927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Smoke visibility</a:t>
            </a:r>
            <a:endParaRPr lang="sr-Latn-RS" sz="1800"/>
          </a:p>
        </p:txBody>
      </p:sp>
      <p:pic>
        <p:nvPicPr>
          <p:cNvPr id="3" name="vidljivost dima 5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98675"/>
            <a:ext cx="8229600" cy="35274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836613"/>
            <a:ext cx="8229600" cy="647700"/>
          </a:xfrm>
        </p:spPr>
        <p:txBody>
          <a:bodyPr/>
          <a:lstStyle/>
          <a:p>
            <a:r>
              <a:rPr lang="en-US" sz="2400" smtClean="0"/>
              <a:t>RESULTS OF A FIRE SIMULATION IN A TUNNEL WITH 50% OCCUPANCY BY PASSENGER VEHICLES</a:t>
            </a:r>
          </a:p>
        </p:txBody>
      </p:sp>
      <p:sp>
        <p:nvSpPr>
          <p:cNvPr id="17411" name="Rectangle 4"/>
          <p:cNvSpPr>
            <a:spLocks noChangeArrowheads="1"/>
          </p:cNvSpPr>
          <p:nvPr/>
        </p:nvSpPr>
        <p:spPr bwMode="auto">
          <a:xfrm>
            <a:off x="3530600" y="1557338"/>
            <a:ext cx="208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Incident heat flux</a:t>
            </a:r>
            <a:endParaRPr lang="sr-Latn-RS" sz="1800"/>
          </a:p>
        </p:txBody>
      </p:sp>
      <p:pic>
        <p:nvPicPr>
          <p:cNvPr id="6" name="incidentni toplotni fluks 5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98675"/>
            <a:ext cx="8229600" cy="35274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6613"/>
            <a:ext cx="8229600" cy="647700"/>
          </a:xfrm>
        </p:spPr>
        <p:txBody>
          <a:bodyPr/>
          <a:lstStyle/>
          <a:p>
            <a:r>
              <a:rPr lang="en-US" sz="2400" smtClean="0"/>
              <a:t>RESULTS OF A FIRE SIMULATION IN A TUNNEL WITH 33% OCCUPANCY BY PASSENGER VEHICLES</a:t>
            </a:r>
          </a:p>
        </p:txBody>
      </p:sp>
      <p:sp>
        <p:nvSpPr>
          <p:cNvPr id="18435" name="Rectangle 4"/>
          <p:cNvSpPr>
            <a:spLocks noChangeArrowheads="1"/>
          </p:cNvSpPr>
          <p:nvPr/>
        </p:nvSpPr>
        <p:spPr bwMode="auto">
          <a:xfrm>
            <a:off x="2279650" y="1557338"/>
            <a:ext cx="45847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r-Latn-RS" sz="1800" b="1">
                <a:cs typeface="Times New Roman" panose="02020603050405020304" pitchFamily="18" charset="0"/>
              </a:rPr>
              <a:t>Fire and smoke development in a</a:t>
            </a:r>
            <a:r>
              <a:rPr lang="sr-Latn-RS" sz="1800" b="1" u="sng">
                <a:solidFill>
                  <a:schemeClr val="bg1"/>
                </a:solidFill>
                <a:cs typeface="Times New Roman" panose="02020603050405020304" pitchFamily="18" charset="0"/>
              </a:rPr>
              <a:t> </a:t>
            </a:r>
            <a:r>
              <a:rPr lang="sr-Latn-RS" sz="1800" b="1">
                <a:cs typeface="Times New Roman" panose="02020603050405020304" pitchFamily="18" charset="0"/>
              </a:rPr>
              <a:t>tunnel</a:t>
            </a:r>
            <a:endParaRPr lang="sr-Latn-RS" sz="1800"/>
          </a:p>
        </p:txBody>
      </p:sp>
      <p:pic>
        <p:nvPicPr>
          <p:cNvPr id="4" name="razvoj pozara 3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27238"/>
            <a:ext cx="8229600" cy="36703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836613"/>
            <a:ext cx="8229600" cy="647700"/>
          </a:xfrm>
        </p:spPr>
        <p:txBody>
          <a:bodyPr/>
          <a:lstStyle/>
          <a:p>
            <a:r>
              <a:rPr lang="en-US" sz="2400" smtClean="0"/>
              <a:t>RESULTS OF A FIRE SIMULATION IN A TUNNEL WITH 33% OCCUPANCY BY PASSENGER VEHICLES</a:t>
            </a:r>
          </a:p>
        </p:txBody>
      </p:sp>
      <p:sp>
        <p:nvSpPr>
          <p:cNvPr id="19459" name="Rectangle 4"/>
          <p:cNvSpPr>
            <a:spLocks noChangeArrowheads="1"/>
          </p:cNvSpPr>
          <p:nvPr/>
        </p:nvSpPr>
        <p:spPr bwMode="auto">
          <a:xfrm>
            <a:off x="3789363" y="1557338"/>
            <a:ext cx="1565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Temperature</a:t>
            </a:r>
            <a:endParaRPr lang="sr-Latn-RS" sz="1800"/>
          </a:p>
        </p:txBody>
      </p:sp>
      <p:pic>
        <p:nvPicPr>
          <p:cNvPr id="6" name="temperatura 3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05025"/>
            <a:ext cx="8229600" cy="35163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836613"/>
            <a:ext cx="8229600" cy="647700"/>
          </a:xfrm>
        </p:spPr>
        <p:txBody>
          <a:bodyPr/>
          <a:lstStyle/>
          <a:p>
            <a:r>
              <a:rPr lang="en-US" sz="2400" smtClean="0"/>
              <a:t>RESULTS OF A FIRE SIMULATION IN A TUNNEL WITH 33% OCCUPANCY BY PASSENGER VEHICLES</a:t>
            </a:r>
          </a:p>
        </p:txBody>
      </p:sp>
      <p:sp>
        <p:nvSpPr>
          <p:cNvPr id="20483" name="Rectangle 4"/>
          <p:cNvSpPr>
            <a:spLocks noChangeArrowheads="1"/>
          </p:cNvSpPr>
          <p:nvPr/>
        </p:nvSpPr>
        <p:spPr bwMode="auto">
          <a:xfrm>
            <a:off x="3608388" y="1557338"/>
            <a:ext cx="1927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Smoke visibility</a:t>
            </a:r>
            <a:endParaRPr lang="sr-Latn-RS" sz="1800"/>
          </a:p>
        </p:txBody>
      </p:sp>
      <p:pic>
        <p:nvPicPr>
          <p:cNvPr id="3" name="vidljivost dima 3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989138"/>
            <a:ext cx="8229600" cy="3746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836613"/>
            <a:ext cx="8229600" cy="647700"/>
          </a:xfrm>
        </p:spPr>
        <p:txBody>
          <a:bodyPr/>
          <a:lstStyle/>
          <a:p>
            <a:r>
              <a:rPr lang="en-US" sz="2400" smtClean="0"/>
              <a:t>RESULTS OF A FIRE SIMULATION IN A TUNNEL WITH 33% OCCUPANCY BY PASSENGER VEHICLES</a:t>
            </a:r>
          </a:p>
        </p:txBody>
      </p:sp>
      <p:sp>
        <p:nvSpPr>
          <p:cNvPr id="21507" name="Rectangle 4"/>
          <p:cNvSpPr>
            <a:spLocks noChangeArrowheads="1"/>
          </p:cNvSpPr>
          <p:nvPr/>
        </p:nvSpPr>
        <p:spPr bwMode="auto">
          <a:xfrm>
            <a:off x="3530600" y="1557338"/>
            <a:ext cx="208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Incident heat flux</a:t>
            </a:r>
            <a:endParaRPr lang="sr-Latn-RS" sz="1800"/>
          </a:p>
        </p:txBody>
      </p:sp>
      <p:pic>
        <p:nvPicPr>
          <p:cNvPr id="3" name="incidentni toplotni fluks 3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989138"/>
            <a:ext cx="8229600" cy="3746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836613"/>
            <a:ext cx="8229600" cy="720725"/>
          </a:xfrm>
        </p:spPr>
        <p:txBody>
          <a:bodyPr/>
          <a:lstStyle/>
          <a:p>
            <a:r>
              <a:rPr lang="en-US" sz="2400" smtClean="0"/>
              <a:t>RESULTS OF A FIRE SIMULATION IN A TUNNEL FILLED WITH PASSENGER AND CARGO VEHICLES</a:t>
            </a:r>
          </a:p>
        </p:txBody>
      </p:sp>
      <p:sp>
        <p:nvSpPr>
          <p:cNvPr id="22531" name="Rectangle 4"/>
          <p:cNvSpPr>
            <a:spLocks noChangeArrowheads="1"/>
          </p:cNvSpPr>
          <p:nvPr/>
        </p:nvSpPr>
        <p:spPr bwMode="auto">
          <a:xfrm>
            <a:off x="2279650" y="1557338"/>
            <a:ext cx="45847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r-Latn-RS" sz="1800" b="1">
                <a:cs typeface="Times New Roman" panose="02020603050405020304" pitchFamily="18" charset="0"/>
              </a:rPr>
              <a:t>Fire and smoke development in a</a:t>
            </a:r>
            <a:r>
              <a:rPr lang="en-US" sz="1800" b="1" u="sng">
                <a:solidFill>
                  <a:schemeClr val="bg1"/>
                </a:solidFill>
                <a:cs typeface="Times New Roman" panose="02020603050405020304" pitchFamily="18" charset="0"/>
              </a:rPr>
              <a:t> </a:t>
            </a:r>
            <a:r>
              <a:rPr lang="sr-Latn-RS" sz="1800" b="1">
                <a:cs typeface="Times New Roman" panose="02020603050405020304" pitchFamily="18" charset="0"/>
              </a:rPr>
              <a:t>tunnel</a:t>
            </a:r>
            <a:endParaRPr lang="sr-Latn-RS" sz="1800"/>
          </a:p>
        </p:txBody>
      </p:sp>
      <p:pic>
        <p:nvPicPr>
          <p:cNvPr id="4" name="razvoj pozara MIX.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81213"/>
            <a:ext cx="8229600" cy="35623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Content Placeholder 2"/>
          <p:cNvSpPr>
            <a:spLocks/>
          </p:cNvSpPr>
          <p:nvPr/>
        </p:nvSpPr>
        <p:spPr bwMode="auto">
          <a:xfrm>
            <a:off x="250825" y="1412875"/>
            <a:ext cx="4649788"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en-US" sz="2500">
                <a:latin typeface="Calibri" panose="020F0502020204030204" pitchFamily="34" charset="0"/>
              </a:rPr>
              <a:t>Fire safety in road and rail tunnels is very important due to the possibility of tunnel fire incidents involving passengers and cargo vehicles. Also, it is necessary to understand the growth and spread of fire in the tunnel in order to assess the conditions for evacuation of vulnerable people and firefighting. </a:t>
            </a:r>
            <a:endParaRPr lang="sr-Latn-RS" sz="2500">
              <a:latin typeface="Calibri" panose="020F0502020204030204" pitchFamily="34" charset="0"/>
            </a:endParaRPr>
          </a:p>
          <a:p>
            <a:endParaRPr lang="en-US" sz="2500">
              <a:latin typeface="Calibri" panose="020F0502020204030204" pitchFamily="34" charset="0"/>
            </a:endParaRPr>
          </a:p>
        </p:txBody>
      </p:sp>
      <p:sp>
        <p:nvSpPr>
          <p:cNvPr id="5123" name="Rectangle 8"/>
          <p:cNvSpPr>
            <a:spLocks noChangeArrowheads="1"/>
          </p:cNvSpPr>
          <p:nvPr/>
        </p:nvSpPr>
        <p:spPr bwMode="auto">
          <a:xfrm>
            <a:off x="5614988" y="1412875"/>
            <a:ext cx="9898062" cy="4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p>
        </p:txBody>
      </p:sp>
      <p:pic>
        <p:nvPicPr>
          <p:cNvPr id="51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557338"/>
            <a:ext cx="38687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84888" y="4249738"/>
            <a:ext cx="1809750" cy="306387"/>
          </a:xfrm>
          <a:prstGeom prst="rect">
            <a:avLst/>
          </a:prstGeom>
        </p:spPr>
        <p:txBody>
          <a:bodyPr wrap="none">
            <a:spAutoFit/>
          </a:bodyPr>
          <a:lstStyle/>
          <a:p>
            <a:pPr eaLnBrk="1" hangingPunct="1">
              <a:defRPr/>
            </a:pPr>
            <a:r>
              <a:rPr lang="en-GB" sz="1400" b="1">
                <a:latin typeface="+mn-lt"/>
              </a:rPr>
              <a:t>Figure 1. </a:t>
            </a:r>
            <a:r>
              <a:rPr lang="en-US" sz="1400" i="1">
                <a:latin typeface="+mn-lt"/>
                <a:ea typeface="Times New Roman" panose="02020603050405020304" pitchFamily="18" charset="0"/>
              </a:rPr>
              <a:t>Tunnel fire</a:t>
            </a:r>
            <a:endParaRPr lang="en-US" sz="1400">
              <a:latin typeface="+mn-lt"/>
            </a:endParaRPr>
          </a:p>
        </p:txBody>
      </p:sp>
      <p:sp>
        <p:nvSpPr>
          <p:cNvPr id="7" name="Title 1"/>
          <p:cNvSpPr txBox="1">
            <a:spLocks/>
          </p:cNvSpPr>
          <p:nvPr/>
        </p:nvSpPr>
        <p:spPr bwMode="auto">
          <a:xfrm>
            <a:off x="468313" y="787400"/>
            <a:ext cx="8229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sr-Latn-RS" sz="2800" kern="0" smtClean="0"/>
              <a:t>INTRODUCTION</a:t>
            </a:r>
            <a:endParaRPr lang="en-US" ker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23850" y="836613"/>
            <a:ext cx="8362950" cy="647700"/>
          </a:xfrm>
        </p:spPr>
        <p:txBody>
          <a:bodyPr/>
          <a:lstStyle/>
          <a:p>
            <a:r>
              <a:rPr lang="en-US" sz="2400" smtClean="0"/>
              <a:t>RESULTS OF A FIRE SIMULATION IN A TUNNEL FILLED WITH PASSENGER AND CARGO VEHICLES</a:t>
            </a:r>
          </a:p>
        </p:txBody>
      </p:sp>
      <p:sp>
        <p:nvSpPr>
          <p:cNvPr id="23555" name="Rectangle 4"/>
          <p:cNvSpPr>
            <a:spLocks noChangeArrowheads="1"/>
          </p:cNvSpPr>
          <p:nvPr/>
        </p:nvSpPr>
        <p:spPr bwMode="auto">
          <a:xfrm>
            <a:off x="3789363" y="1557338"/>
            <a:ext cx="1565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Temperature</a:t>
            </a:r>
            <a:endParaRPr lang="sr-Latn-RS" sz="1800"/>
          </a:p>
        </p:txBody>
      </p:sp>
      <p:pic>
        <p:nvPicPr>
          <p:cNvPr id="3" name="temperatura MIX.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63750"/>
            <a:ext cx="8229600" cy="35972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836613"/>
            <a:ext cx="8229600" cy="647700"/>
          </a:xfrm>
        </p:spPr>
        <p:txBody>
          <a:bodyPr/>
          <a:lstStyle/>
          <a:p>
            <a:r>
              <a:rPr lang="en-US" sz="2400" smtClean="0"/>
              <a:t>RESULTS OF A FIRE SIMULATION IN A TUNNEL FILLED WITH PASSENGER AND CARGO VEHICLES</a:t>
            </a:r>
          </a:p>
        </p:txBody>
      </p:sp>
      <p:sp>
        <p:nvSpPr>
          <p:cNvPr id="24579" name="Rectangle 4"/>
          <p:cNvSpPr>
            <a:spLocks noChangeArrowheads="1"/>
          </p:cNvSpPr>
          <p:nvPr/>
        </p:nvSpPr>
        <p:spPr bwMode="auto">
          <a:xfrm>
            <a:off x="3608388" y="1557338"/>
            <a:ext cx="1927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Smoke visibility</a:t>
            </a:r>
            <a:endParaRPr lang="sr-Latn-RS" sz="1800"/>
          </a:p>
        </p:txBody>
      </p:sp>
      <p:pic>
        <p:nvPicPr>
          <p:cNvPr id="3" name="vidljivost dima MIX.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63750"/>
            <a:ext cx="8229600" cy="35972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836613"/>
            <a:ext cx="8229600" cy="647700"/>
          </a:xfrm>
        </p:spPr>
        <p:txBody>
          <a:bodyPr/>
          <a:lstStyle/>
          <a:p>
            <a:r>
              <a:rPr lang="en-US" sz="2400" smtClean="0"/>
              <a:t>RESULTS OF A FIRE SIMULATION IN A TUNNEL FILLED WITH PASSENGER AND CARGO VEHICLES</a:t>
            </a:r>
          </a:p>
        </p:txBody>
      </p:sp>
      <p:sp>
        <p:nvSpPr>
          <p:cNvPr id="25603" name="Rectangle 4"/>
          <p:cNvSpPr>
            <a:spLocks noChangeArrowheads="1"/>
          </p:cNvSpPr>
          <p:nvPr/>
        </p:nvSpPr>
        <p:spPr bwMode="auto">
          <a:xfrm>
            <a:off x="3530600" y="1557338"/>
            <a:ext cx="208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Incident heat flux</a:t>
            </a:r>
            <a:endParaRPr lang="sr-Latn-RS" sz="1800"/>
          </a:p>
        </p:txBody>
      </p:sp>
      <p:pic>
        <p:nvPicPr>
          <p:cNvPr id="3" name="incidentni toplotni fluks MIX.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70100"/>
            <a:ext cx="8229600" cy="3584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39737" y="912813"/>
            <a:ext cx="8229600" cy="211931"/>
          </a:xfrm>
        </p:spPr>
        <p:txBody>
          <a:bodyPr/>
          <a:lstStyle/>
          <a:p>
            <a:r>
              <a:rPr lang="en-US" sz="2600" smtClean="0"/>
              <a:t>ANALYSIS OF SIMULATION RESULTS</a:t>
            </a:r>
          </a:p>
        </p:txBody>
      </p:sp>
      <p:sp>
        <p:nvSpPr>
          <p:cNvPr id="3" name="Content Placeholder 2"/>
          <p:cNvSpPr>
            <a:spLocks noGrp="1"/>
          </p:cNvSpPr>
          <p:nvPr>
            <p:ph idx="1"/>
          </p:nvPr>
        </p:nvSpPr>
        <p:spPr>
          <a:xfrm>
            <a:off x="-6359" y="1124744"/>
            <a:ext cx="9109075" cy="4525962"/>
          </a:xfrm>
        </p:spPr>
        <p:txBody>
          <a:bodyPr/>
          <a:lstStyle/>
          <a:p>
            <a:pPr marL="164592" indent="0" algn="just">
              <a:defRPr/>
            </a:pPr>
            <a:r>
              <a:rPr lang="en-US" sz="2000" b="1" kern="1200" smtClean="0">
                <a:latin typeface="Calibri" panose="020F0502020204030204" pitchFamily="34" charset="0"/>
                <a:cs typeface="Arial" panose="020B0604020202020204" pitchFamily="34" charset="0"/>
              </a:rPr>
              <a:t> Fire </a:t>
            </a:r>
            <a:r>
              <a:rPr lang="en-US" sz="2000" b="1" kern="1200">
                <a:latin typeface="Calibri" panose="020F0502020204030204" pitchFamily="34" charset="0"/>
                <a:cs typeface="Arial" panose="020B0604020202020204" pitchFamily="34" charset="0"/>
              </a:rPr>
              <a:t>development and smoke </a:t>
            </a:r>
            <a:r>
              <a:rPr lang="en-US" sz="2000" b="1" kern="1200" smtClean="0">
                <a:latin typeface="Calibri" panose="020F0502020204030204" pitchFamily="34" charset="0"/>
                <a:cs typeface="Arial" panose="020B0604020202020204" pitchFamily="34" charset="0"/>
              </a:rPr>
              <a:t>spread</a:t>
            </a:r>
            <a:r>
              <a:rPr lang="en-US" sz="2000" kern="1200" smtClean="0">
                <a:latin typeface="Calibri" panose="020F0502020204030204" pitchFamily="34" charset="0"/>
                <a:cs typeface="Arial" panose="020B0604020202020204" pitchFamily="34" charset="0"/>
              </a:rPr>
              <a:t>. The </a:t>
            </a:r>
            <a:r>
              <a:rPr lang="en-US" sz="2000" kern="1200">
                <a:latin typeface="Calibri" panose="020F0502020204030204" pitchFamily="34" charset="0"/>
                <a:cs typeface="Arial" panose="020B0604020202020204" pitchFamily="34" charset="0"/>
              </a:rPr>
              <a:t>fastest smoke </a:t>
            </a:r>
            <a:r>
              <a:rPr lang="en-US" sz="2000" kern="1200" smtClean="0">
                <a:latin typeface="Calibri" panose="020F0502020204030204" pitchFamily="34" charset="0"/>
                <a:cs typeface="Arial" panose="020B0604020202020204" pitchFamily="34" charset="0"/>
              </a:rPr>
              <a:t>filling </a:t>
            </a:r>
            <a:r>
              <a:rPr lang="en-US" sz="2000" kern="1200">
                <a:latin typeface="Calibri" panose="020F0502020204030204" pitchFamily="34" charset="0"/>
                <a:cs typeface="Arial" panose="020B0604020202020204" pitchFamily="34" charset="0"/>
              </a:rPr>
              <a:t>of the tunnel was recorded when tunnel was completely occupied by passenger vehicles and when there were also freight vehicles present. The reason for this is that the volume of space filled by combustion products is reduced. The faster the tunnel fills with smoke, the fewer vehicles there are in it. The area close to the tunnel's ceiling is fumigated the quickest, and over time the layer of smoke descends</a:t>
            </a:r>
            <a:r>
              <a:rPr lang="en-US" sz="2000" kern="1200" smtClean="0">
                <a:latin typeface="Calibri" panose="020F0502020204030204" pitchFamily="34" charset="0"/>
                <a:cs typeface="Arial" panose="020B0604020202020204" pitchFamily="34" charset="0"/>
              </a:rPr>
              <a:t>.</a:t>
            </a:r>
          </a:p>
          <a:p>
            <a:pPr marL="164592" indent="0" algn="just">
              <a:defRPr/>
            </a:pPr>
            <a:r>
              <a:rPr lang="en-US" sz="2000" b="1" kern="1200" smtClean="0">
                <a:latin typeface="Calibri" panose="020F0502020204030204" pitchFamily="34" charset="0"/>
                <a:cs typeface="Arial" panose="020B0604020202020204" pitchFamily="34" charset="0"/>
              </a:rPr>
              <a:t> Temperature </a:t>
            </a:r>
            <a:r>
              <a:rPr lang="en-US" sz="2000" b="1" kern="1200">
                <a:latin typeface="Calibri" panose="020F0502020204030204" pitchFamily="34" charset="0"/>
                <a:cs typeface="Arial" panose="020B0604020202020204" pitchFamily="34" charset="0"/>
              </a:rPr>
              <a:t>in the </a:t>
            </a:r>
            <a:r>
              <a:rPr lang="en-US" sz="2000" b="1" kern="1200" smtClean="0">
                <a:latin typeface="Calibri" panose="020F0502020204030204" pitchFamily="34" charset="0"/>
                <a:cs typeface="Arial" panose="020B0604020202020204" pitchFamily="34" charset="0"/>
              </a:rPr>
              <a:t>tunnel</a:t>
            </a:r>
            <a:r>
              <a:rPr lang="en-US" sz="2000" kern="1200" smtClean="0">
                <a:latin typeface="Calibri" panose="020F0502020204030204" pitchFamily="34" charset="0"/>
                <a:cs typeface="Arial" panose="020B0604020202020204" pitchFamily="34" charset="0"/>
              </a:rPr>
              <a:t>. The </a:t>
            </a:r>
            <a:r>
              <a:rPr lang="en-US" sz="2000" kern="1200">
                <a:latin typeface="Calibri" panose="020F0502020204030204" pitchFamily="34" charset="0"/>
                <a:cs typeface="Arial" panose="020B0604020202020204" pitchFamily="34" charset="0"/>
              </a:rPr>
              <a:t>highest temperatures are recorded in the simulation when there are the most vehicles in the tunnel space.The reason for this is not only the reduction of the space that is heated, but also the radiation of heat that accumulates over time on the steel sheet of the vehicle. This contributes to the further radiation of that accumulated heat, resulting in an increase in the temperature in the tunnel. </a:t>
            </a:r>
            <a:r>
              <a:rPr lang="en-US" sz="2000" kern="1200" smtClean="0">
                <a:latin typeface="Calibri" panose="020F0502020204030204" pitchFamily="34" charset="0"/>
                <a:cs typeface="Arial" panose="020B0604020202020204" pitchFamily="34" charset="0"/>
              </a:rPr>
              <a:t>Also</a:t>
            </a:r>
            <a:r>
              <a:rPr lang="en-US" sz="2000" kern="1200">
                <a:latin typeface="Calibri" panose="020F0502020204030204" pitchFamily="34" charset="0"/>
                <a:cs typeface="Arial" panose="020B0604020202020204" pitchFamily="34" charset="0"/>
              </a:rPr>
              <a:t>, a larger number of vehicles in the tunnel prevents and slows down the inflow of colder fresh air from the ends of the tunnel, necessary for the combustion process, so there is less cooling inside the tunnel.</a:t>
            </a:r>
          </a:p>
          <a:p>
            <a:pPr algn="just">
              <a:defRPr/>
            </a:pPr>
            <a:endParaRPr lang="en-US" sz="2250" kern="120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39737" y="912813"/>
            <a:ext cx="8229600" cy="211931"/>
          </a:xfrm>
        </p:spPr>
        <p:txBody>
          <a:bodyPr/>
          <a:lstStyle/>
          <a:p>
            <a:r>
              <a:rPr lang="en-US" sz="2600" smtClean="0"/>
              <a:t>ANALYSIS OF SIMULATION RESULTS</a:t>
            </a:r>
          </a:p>
        </p:txBody>
      </p:sp>
      <p:sp>
        <p:nvSpPr>
          <p:cNvPr id="3" name="Content Placeholder 2"/>
          <p:cNvSpPr>
            <a:spLocks noGrp="1"/>
          </p:cNvSpPr>
          <p:nvPr>
            <p:ph idx="1"/>
          </p:nvPr>
        </p:nvSpPr>
        <p:spPr>
          <a:xfrm>
            <a:off x="-108520" y="1124744"/>
            <a:ext cx="9252520" cy="4525962"/>
          </a:xfrm>
        </p:spPr>
        <p:txBody>
          <a:bodyPr/>
          <a:lstStyle/>
          <a:p>
            <a:pPr marL="164592" indent="0" algn="just">
              <a:spcBef>
                <a:spcPts val="426"/>
              </a:spcBef>
              <a:buSzPct val="80000"/>
              <a:defRPr/>
            </a:pPr>
            <a:r>
              <a:rPr lang="en-US" sz="1900" b="1" kern="1200" smtClean="0">
                <a:latin typeface="Calibri" panose="020F0502020204030204" pitchFamily="34" charset="0"/>
                <a:cs typeface="Arial" panose="020B0604020202020204" pitchFamily="34" charset="0"/>
              </a:rPr>
              <a:t> Smoke </a:t>
            </a:r>
            <a:r>
              <a:rPr lang="en-US" sz="1900" b="1" kern="1200">
                <a:latin typeface="Calibri" panose="020F0502020204030204" pitchFamily="34" charset="0"/>
                <a:cs typeface="Arial" panose="020B0604020202020204" pitchFamily="34" charset="0"/>
              </a:rPr>
              <a:t>visibility</a:t>
            </a:r>
            <a:r>
              <a:rPr lang="en-US" sz="1900" kern="1200">
                <a:latin typeface="Calibri" panose="020F0502020204030204" pitchFamily="34" charset="0"/>
                <a:cs typeface="Arial" panose="020B0604020202020204" pitchFamily="34" charset="0"/>
              </a:rPr>
              <a:t>. The worst smoke visibility is recorded for the case with the smallest number of vehicles in the tunnel, while visibility increases as the number of vehicles in the tunnel increases. The reason for this is that, due to the reduced space in the tunnel, the speed of the combustion products near the ceiling increases, and thus a larger amount of combustion products is released. </a:t>
            </a:r>
            <a:r>
              <a:rPr lang="en-US" sz="1900" kern="1200" smtClean="0">
                <a:latin typeface="Calibri" panose="020F0502020204030204" pitchFamily="34" charset="0"/>
                <a:cs typeface="Arial" panose="020B0604020202020204" pitchFamily="34" charset="0"/>
              </a:rPr>
              <a:t>On </a:t>
            </a:r>
            <a:r>
              <a:rPr lang="en-US" sz="1900" kern="1200">
                <a:latin typeface="Calibri" panose="020F0502020204030204" pitchFamily="34" charset="0"/>
                <a:cs typeface="Arial" panose="020B0604020202020204" pitchFamily="34" charset="0"/>
              </a:rPr>
              <a:t>the other hand, the speed of the inflow of fresh air into the tunnel in the ground part increases, which contributes to better visibility at head height man. This can be crucial for evacuation from a tunnel affected by the fire. Unfortunately, in the case when we have a large number of freight vehicles in the tunnel due to their great height and volume, the entire volume of the tunnel quickly becomes smoky.</a:t>
            </a:r>
          </a:p>
          <a:p>
            <a:pPr marL="164592" indent="0" algn="just">
              <a:spcBef>
                <a:spcPts val="400"/>
              </a:spcBef>
              <a:buSzPct val="80000"/>
              <a:defRPr/>
            </a:pPr>
            <a:r>
              <a:rPr lang="en-US" sz="1900" b="1" kern="1200" smtClean="0">
                <a:latin typeface="Calibri" panose="020F0502020204030204" pitchFamily="34" charset="0"/>
                <a:cs typeface="Arial" panose="020B0604020202020204" pitchFamily="34" charset="0"/>
              </a:rPr>
              <a:t> Incident </a:t>
            </a:r>
            <a:r>
              <a:rPr lang="en-US" sz="1900" b="1" kern="1200">
                <a:latin typeface="Calibri" panose="020F0502020204030204" pitchFamily="34" charset="0"/>
                <a:cs typeface="Arial" panose="020B0604020202020204" pitchFamily="34" charset="0"/>
              </a:rPr>
              <a:t>heat flux</a:t>
            </a:r>
            <a:r>
              <a:rPr lang="en-US" sz="1900" kern="1200">
                <a:latin typeface="Calibri" panose="020F0502020204030204" pitchFamily="34" charset="0"/>
                <a:cs typeface="Arial" panose="020B0604020202020204" pitchFamily="34" charset="0"/>
              </a:rPr>
              <a:t>. The lowest value of incident heat flux was recorded in the case with the largest number of passenger vehicles and the presence of freight vehicles in the tunnel, because a large part of the heat released during the fire is used to heat the metal surfaces of the vehicles. This situation will likely change if the fire burns longer than expected because those surfaces would produce more heat. </a:t>
            </a:r>
            <a:r>
              <a:rPr lang="en-US" sz="1900" kern="1200" smtClean="0">
                <a:latin typeface="Calibri" panose="020F0502020204030204" pitchFamily="34" charset="0"/>
                <a:cs typeface="Arial" panose="020B0604020202020204" pitchFamily="34" charset="0"/>
              </a:rPr>
              <a:t>In </a:t>
            </a:r>
            <a:r>
              <a:rPr lang="en-US" sz="1900" kern="1200">
                <a:latin typeface="Calibri" panose="020F0502020204030204" pitchFamily="34" charset="0"/>
                <a:cs typeface="Arial" panose="020B0604020202020204" pitchFamily="34" charset="0"/>
              </a:rPr>
              <a:t>contrast, the highest value of the incident heat flux was recorded for the case with the lowest number of </a:t>
            </a:r>
            <a:r>
              <a:rPr lang="en-US" sz="1900" kern="1200" smtClean="0">
                <a:latin typeface="Calibri" panose="020F0502020204030204" pitchFamily="34" charset="0"/>
                <a:cs typeface="Arial" panose="020B0604020202020204" pitchFamily="34" charset="0"/>
              </a:rPr>
              <a:t>vehicles.</a:t>
            </a:r>
            <a:endParaRPr lang="en-US" sz="1900" kern="1200">
              <a:latin typeface="Calibri" panose="020F0502020204030204" pitchFamily="34" charset="0"/>
              <a:cs typeface="Arial" panose="020B0604020202020204" pitchFamily="34" charset="0"/>
            </a:endParaRPr>
          </a:p>
          <a:p>
            <a:pPr algn="just">
              <a:buSzPct val="80000"/>
              <a:defRPr/>
            </a:pPr>
            <a:endParaRPr lang="en-US" sz="2250" kern="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41281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39737" y="912813"/>
            <a:ext cx="8229600" cy="211931"/>
          </a:xfrm>
        </p:spPr>
        <p:txBody>
          <a:bodyPr/>
          <a:lstStyle/>
          <a:p>
            <a:r>
              <a:rPr lang="en-US" sz="2600" smtClean="0"/>
              <a:t>CONCLUSION</a:t>
            </a:r>
          </a:p>
        </p:txBody>
      </p:sp>
      <p:sp>
        <p:nvSpPr>
          <p:cNvPr id="3" name="Content Placeholder 2"/>
          <p:cNvSpPr>
            <a:spLocks noGrp="1"/>
          </p:cNvSpPr>
          <p:nvPr>
            <p:ph idx="1"/>
          </p:nvPr>
        </p:nvSpPr>
        <p:spPr>
          <a:xfrm>
            <a:off x="63889" y="1340768"/>
            <a:ext cx="8972608" cy="4525962"/>
          </a:xfrm>
        </p:spPr>
        <p:txBody>
          <a:bodyPr/>
          <a:lstStyle/>
          <a:p>
            <a:pPr marL="164592" indent="0" algn="just">
              <a:defRPr/>
            </a:pPr>
            <a:r>
              <a:rPr lang="en-US" sz="2000" b="1" kern="1200">
                <a:latin typeface="Calibri" panose="020F0502020204030204" pitchFamily="34" charset="0"/>
                <a:cs typeface="Arial" panose="020B0604020202020204" pitchFamily="34" charset="0"/>
              </a:rPr>
              <a:t> </a:t>
            </a:r>
            <a:r>
              <a:rPr lang="en-US" sz="2000" kern="1200">
                <a:latin typeface="Calibri" panose="020F0502020204030204" pitchFamily="34" charset="0"/>
                <a:cs typeface="Arial" panose="020B0604020202020204" pitchFamily="34" charset="0"/>
              </a:rPr>
              <a:t>Based on all this, it is possible to conclude that having a large number of motor vehicles in one tunnel has a negative impact on the rapid evacuation of people and the intervention of the fire-rescue unit. </a:t>
            </a:r>
          </a:p>
          <a:p>
            <a:pPr marL="164592" indent="0" algn="just">
              <a:defRPr/>
            </a:pPr>
            <a:r>
              <a:rPr lang="en-US" sz="2000" kern="1200" smtClean="0">
                <a:latin typeface="Calibri" panose="020F0502020204030204" pitchFamily="34" charset="0"/>
                <a:cs typeface="Arial" panose="020B0604020202020204" pitchFamily="34" charset="0"/>
              </a:rPr>
              <a:t> As </a:t>
            </a:r>
            <a:r>
              <a:rPr lang="en-US" sz="2000" kern="1200">
                <a:latin typeface="Calibri" panose="020F0502020204030204" pitchFamily="34" charset="0"/>
                <a:cs typeface="Arial" panose="020B0604020202020204" pitchFamily="34" charset="0"/>
              </a:rPr>
              <a:t>previously stated, this is supported by the appearance of faster smoke due to the faster flow of combustion products, as well as theaccelerated increase in temperature in the tunnel. </a:t>
            </a:r>
          </a:p>
          <a:p>
            <a:pPr algn="just">
              <a:defRPr/>
            </a:pPr>
            <a:endParaRPr lang="en-US" sz="2250" kern="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7277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itle 1"/>
          <p:cNvSpPr>
            <a:spLocks/>
          </p:cNvSpPr>
          <p:nvPr/>
        </p:nvSpPr>
        <p:spPr bwMode="auto">
          <a:xfrm>
            <a:off x="1152525" y="3151188"/>
            <a:ext cx="6948488"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en-US" sz="3500" smtClean="0">
                <a:solidFill>
                  <a:schemeClr val="tx2"/>
                </a:solidFill>
                <a:latin typeface="Calibri" panose="020F0502020204030204" pitchFamily="34" charset="0"/>
              </a:rPr>
              <a:t>Acknowledgement</a:t>
            </a:r>
            <a:br>
              <a:rPr lang="en-US" sz="3500" smtClean="0">
                <a:solidFill>
                  <a:schemeClr val="tx2"/>
                </a:solidFill>
                <a:latin typeface="Calibri" panose="020F0502020204030204" pitchFamily="34" charset="0"/>
              </a:rPr>
            </a:br>
            <a:r>
              <a:rPr lang="en-US" sz="2000"/>
              <a:t>This paper presents the results of research supported by the Ministry of Education, Science and Technological Development of the Republic of Serbia.</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981075"/>
            <a:ext cx="8928100" cy="4525963"/>
          </a:xfrm>
        </p:spPr>
        <p:txBody>
          <a:bodyPr/>
          <a:lstStyle/>
          <a:p>
            <a:pPr>
              <a:defRPr/>
            </a:pPr>
            <a:r>
              <a:rPr lang="en-US" sz="2500" kern="1200">
                <a:latin typeface="Calibri" panose="020F0502020204030204" pitchFamily="34" charset="0"/>
                <a:cs typeface="Arial" panose="020B0604020202020204" pitchFamily="34" charset="0"/>
              </a:rPr>
              <a:t>The rate of evacuation and the response time of fire rescue units directly depend on fire dynamics. In this paper, numerical simulations of several characteristic fires in the tunnel under various occupancy conditions with different types of vehicles were performed due to the aforementioned reasons</a:t>
            </a:r>
            <a:r>
              <a:rPr lang="en-US" sz="2500" kern="1200" smtClean="0">
                <a:latin typeface="Calibri" panose="020F0502020204030204" pitchFamily="34" charset="0"/>
                <a:cs typeface="Arial" panose="020B0604020202020204" pitchFamily="34" charset="0"/>
              </a:rPr>
              <a:t>.</a:t>
            </a:r>
            <a:endParaRPr lang="sr-Latn-RS" sz="2500" kern="1200" smtClean="0">
              <a:latin typeface="Calibri" panose="020F0502020204030204" pitchFamily="34" charset="0"/>
              <a:cs typeface="Arial" panose="020B0604020202020204" pitchFamily="34" charset="0"/>
            </a:endParaRPr>
          </a:p>
          <a:p>
            <a:pPr>
              <a:defRPr/>
            </a:pPr>
            <a:r>
              <a:rPr lang="en-US" sz="2500" kern="1200" smtClean="0">
                <a:latin typeface="Calibri" panose="020F0502020204030204" pitchFamily="34" charset="0"/>
                <a:cs typeface="Arial" panose="020B0604020202020204" pitchFamily="34" charset="0"/>
              </a:rPr>
              <a:t>In contrast to buildings, which have a relatively constant fire load and where the risk of fire can be assessed, the scenario in tunnels is quite different. The fire load in the tunnel is variable and almost unpredictable</a:t>
            </a:r>
            <a:r>
              <a:rPr lang="sr-Latn-RS" sz="2500" kern="1200" smtClean="0">
                <a:latin typeface="Calibri" panose="020F0502020204030204" pitchFamily="34" charset="0"/>
                <a:cs typeface="Arial" panose="020B0604020202020204" pitchFamily="34" charset="0"/>
              </a:rPr>
              <a:t>.</a:t>
            </a:r>
            <a:endParaRPr lang="en-US" sz="2500" kern="1200">
              <a:latin typeface="Calibri" panose="020F0502020204030204" pitchFamily="34" charset="0"/>
              <a:cs typeface="Arial" panose="020B0604020202020204" pitchFamily="34" charset="0"/>
            </a:endParaRPr>
          </a:p>
          <a:p>
            <a:pPr>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8050"/>
            <a:ext cx="9109075" cy="4525963"/>
          </a:xfrm>
        </p:spPr>
        <p:txBody>
          <a:bodyPr/>
          <a:lstStyle/>
          <a:p>
            <a:pPr algn="just">
              <a:defRPr/>
            </a:pPr>
            <a:r>
              <a:rPr lang="en-US" sz="2500" kern="1200" smtClean="0">
                <a:latin typeface="Calibri" panose="020F0502020204030204" pitchFamily="34" charset="0"/>
                <a:cs typeface="Arial" panose="020B0604020202020204" pitchFamily="34" charset="0"/>
              </a:rPr>
              <a:t>Even a small-scale fire can have serious consequences. The main threat is posed by pyrolysis and combustion products, specifically the resulting smoke, which can cause death in such a small space, even in small amounts.</a:t>
            </a:r>
            <a:endParaRPr lang="sr-Latn-RS" sz="2500" kern="1200" smtClean="0">
              <a:latin typeface="Calibri" panose="020F0502020204030204" pitchFamily="34" charset="0"/>
              <a:cs typeface="Arial" panose="020B0604020202020204" pitchFamily="34" charset="0"/>
            </a:endParaRPr>
          </a:p>
          <a:p>
            <a:pPr algn="just">
              <a:defRPr/>
            </a:pPr>
            <a:r>
              <a:rPr lang="en-US" sz="2500" kern="1200" smtClean="0">
                <a:latin typeface="Calibri" panose="020F0502020204030204" pitchFamily="34" charset="0"/>
                <a:cs typeface="Arial" panose="020B0604020202020204" pitchFamily="34" charset="0"/>
              </a:rPr>
              <a:t>Because the problem in fire protection is primarily based on controlling the spread of smoke, it is important to assess how the number and type of motor vehicles affect the dynamics of the fire.</a:t>
            </a:r>
            <a:endParaRPr lang="sr-Latn-RS" sz="2500" kern="1200" smtClean="0">
              <a:latin typeface="Calibri" panose="020F0502020204030204" pitchFamily="34" charset="0"/>
              <a:cs typeface="Arial" panose="020B0604020202020204" pitchFamily="34" charset="0"/>
            </a:endParaRPr>
          </a:p>
          <a:p>
            <a:pPr algn="just">
              <a:defRPr/>
            </a:pPr>
            <a:r>
              <a:rPr lang="en-US" sz="2500" kern="1200" smtClean="0">
                <a:latin typeface="Calibri" panose="020F0502020204030204" pitchFamily="34" charset="0"/>
                <a:cs typeface="Arial" panose="020B0604020202020204" pitchFamily="34" charset="0"/>
              </a:rPr>
              <a:t>By analyzing the results of the numerical simulation, adequate answers can be given about the behavior, i.e. fire dynamics in the tunnel, and considering the effectiveness of the fire protection system in them, as well as the possibility of evacuation from the tunnel can be provided.</a:t>
            </a:r>
            <a:endParaRPr lang="en-US" sz="2500" kern="1200">
              <a:latin typeface="Calibri" panose="020F0502020204030204" pitchFamily="34" charset="0"/>
              <a:cs typeface="Arial" panose="020B0604020202020204" pitchFamily="34" charset="0"/>
            </a:endParaRPr>
          </a:p>
          <a:p>
            <a:pP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9738" y="912813"/>
            <a:ext cx="8229600" cy="1143000"/>
          </a:xfrm>
        </p:spPr>
        <p:txBody>
          <a:bodyPr/>
          <a:lstStyle/>
          <a:p>
            <a:r>
              <a:rPr lang="en-US" sz="2800" smtClean="0"/>
              <a:t>MATERIALS AND METHODS</a:t>
            </a:r>
            <a:r>
              <a:rPr lang="en-US" sz="3200" smtClean="0"/>
              <a:t/>
            </a:r>
            <a:br>
              <a:rPr lang="en-US" sz="3200" smtClean="0"/>
            </a:br>
            <a:r>
              <a:rPr lang="en-US" sz="2400" smtClean="0"/>
              <a:t>Numerical model</a:t>
            </a:r>
            <a:r>
              <a:rPr lang="en-US" smtClean="0"/>
              <a:t/>
            </a:r>
            <a:br>
              <a:rPr lang="en-US" smtClean="0"/>
            </a:br>
            <a:endParaRPr lang="en-US" smtClean="0"/>
          </a:p>
        </p:txBody>
      </p:sp>
      <p:sp>
        <p:nvSpPr>
          <p:cNvPr id="3" name="Content Placeholder 2"/>
          <p:cNvSpPr>
            <a:spLocks noGrp="1"/>
          </p:cNvSpPr>
          <p:nvPr>
            <p:ph idx="1"/>
          </p:nvPr>
        </p:nvSpPr>
        <p:spPr>
          <a:xfrm>
            <a:off x="0" y="1484313"/>
            <a:ext cx="9109075" cy="4525962"/>
          </a:xfrm>
        </p:spPr>
        <p:txBody>
          <a:bodyPr/>
          <a:lstStyle/>
          <a:p>
            <a:pPr algn="just">
              <a:defRPr/>
            </a:pPr>
            <a:r>
              <a:rPr lang="en-US" sz="2250" kern="1200">
                <a:latin typeface="Calibri" panose="020F0502020204030204" pitchFamily="34" charset="0"/>
                <a:cs typeface="Arial" panose="020B0604020202020204" pitchFamily="34" charset="0"/>
              </a:rPr>
              <a:t>For fire simulation, a 3D concrete tunnel model with dimensions 300 x 11.7 x 7.1m was created in the Thunderheadeng Engenering Pyrosim </a:t>
            </a:r>
            <a:r>
              <a:rPr lang="en-US" sz="2250" kern="1200" smtClean="0">
                <a:latin typeface="Calibri" panose="020F0502020204030204" pitchFamily="34" charset="0"/>
                <a:cs typeface="Arial" panose="020B0604020202020204" pitchFamily="34" charset="0"/>
              </a:rPr>
              <a:t>software</a:t>
            </a:r>
            <a:r>
              <a:rPr lang="sr-Latn-RS" sz="2250" kern="1200" smtClean="0">
                <a:latin typeface="Calibri" panose="020F0502020204030204" pitchFamily="34" charset="0"/>
                <a:cs typeface="Arial" panose="020B0604020202020204" pitchFamily="34" charset="0"/>
              </a:rPr>
              <a:t>, Figure 2.</a:t>
            </a:r>
          </a:p>
          <a:p>
            <a:pPr algn="just">
              <a:defRPr/>
            </a:pPr>
            <a:r>
              <a:rPr lang="en-US" sz="2250" kern="1200" smtClean="0">
                <a:latin typeface="Calibri" panose="020F0502020204030204" pitchFamily="34" charset="0"/>
                <a:cs typeface="Arial" panose="020B0604020202020204" pitchFamily="34" charset="0"/>
              </a:rPr>
              <a:t>A </a:t>
            </a:r>
            <a:r>
              <a:rPr lang="en-US" sz="2250" kern="1200">
                <a:latin typeface="Calibri" panose="020F0502020204030204" pitchFamily="34" charset="0"/>
                <a:cs typeface="Arial" panose="020B0604020202020204" pitchFamily="34" charset="0"/>
              </a:rPr>
              <a:t>uniform numerical grid with grid cell dimensions of 0.4 x 0.4 </a:t>
            </a:r>
            <a:r>
              <a:rPr lang="en-US" sz="2250" kern="1200" smtClean="0">
                <a:latin typeface="Calibri" panose="020F0502020204030204" pitchFamily="34" charset="0"/>
                <a:cs typeface="Arial" panose="020B0604020202020204" pitchFamily="34" charset="0"/>
              </a:rPr>
              <a:t>x</a:t>
            </a:r>
            <a:r>
              <a:rPr lang="sr-Latn-RS" sz="2250" kern="1200" smtClean="0">
                <a:latin typeface="Calibri" panose="020F0502020204030204" pitchFamily="34" charset="0"/>
                <a:cs typeface="Arial" panose="020B0604020202020204" pitchFamily="34" charset="0"/>
              </a:rPr>
              <a:t> 0</a:t>
            </a:r>
            <a:r>
              <a:rPr lang="en-US" sz="2250" kern="1200" smtClean="0">
                <a:latin typeface="Calibri" panose="020F0502020204030204" pitchFamily="34" charset="0"/>
                <a:cs typeface="Arial" panose="020B0604020202020204" pitchFamily="34" charset="0"/>
              </a:rPr>
              <a:t>.4m</a:t>
            </a:r>
            <a:r>
              <a:rPr lang="en-US" sz="2250" kern="1200">
                <a:latin typeface="Calibri" panose="020F0502020204030204" pitchFamily="34" charset="0"/>
                <a:cs typeface="Arial" panose="020B0604020202020204" pitchFamily="34" charset="0"/>
              </a:rPr>
              <a:t>, i.e. 391500 grid cells was used for </a:t>
            </a:r>
            <a:r>
              <a:rPr lang="en-US" sz="2250" kern="1200" smtClean="0">
                <a:latin typeface="Calibri" panose="020F0502020204030204" pitchFamily="34" charset="0"/>
                <a:cs typeface="Arial" panose="020B0604020202020204" pitchFamily="34" charset="0"/>
              </a:rPr>
              <a:t>calculation</a:t>
            </a:r>
            <a:r>
              <a:rPr lang="sr-Latn-RS" sz="2250" kern="1200" smtClean="0">
                <a:latin typeface="Calibri" panose="020F0502020204030204" pitchFamily="34" charset="0"/>
                <a:cs typeface="Arial" panose="020B0604020202020204" pitchFamily="34" charset="0"/>
              </a:rPr>
              <a:t>.</a:t>
            </a:r>
          </a:p>
          <a:p>
            <a:pPr algn="just">
              <a:defRPr/>
            </a:pPr>
            <a:r>
              <a:rPr lang="en-US" sz="2250" kern="1200" smtClean="0">
                <a:latin typeface="Calibri" panose="020F0502020204030204" pitchFamily="34" charset="0"/>
                <a:cs typeface="Arial" panose="020B0604020202020204" pitchFamily="34" charset="0"/>
              </a:rPr>
              <a:t> A fire of spilled octane fuel in the center of the tunnel was simulated with a heat release amount of 5000kW/m</a:t>
            </a:r>
            <a:r>
              <a:rPr lang="en-US" sz="2250" kern="1200" baseline="30000" smtClean="0">
                <a:latin typeface="Calibri" panose="020F0502020204030204" pitchFamily="34" charset="0"/>
                <a:cs typeface="Arial" panose="020B0604020202020204" pitchFamily="34" charset="0"/>
              </a:rPr>
              <a:t>2</a:t>
            </a:r>
            <a:r>
              <a:rPr lang="en-US" sz="2250" kern="1200" smtClean="0">
                <a:latin typeface="Calibri" panose="020F0502020204030204" pitchFamily="34" charset="0"/>
                <a:cs typeface="Arial" panose="020B0604020202020204" pitchFamily="34" charset="0"/>
              </a:rPr>
              <a:t>, and spilled fuel dimensions of 4 x 5m, i.e. an area of 20m</a:t>
            </a:r>
            <a:r>
              <a:rPr lang="en-US" sz="2250" kern="1200" baseline="30000" smtClean="0">
                <a:latin typeface="Calibri" panose="020F0502020204030204" pitchFamily="34" charset="0"/>
                <a:cs typeface="Arial" panose="020B0604020202020204" pitchFamily="34" charset="0"/>
              </a:rPr>
              <a:t>2</a:t>
            </a:r>
            <a:r>
              <a:rPr lang="en-US" sz="2250" kern="1200" smtClean="0">
                <a:latin typeface="Calibri" panose="020F0502020204030204" pitchFamily="34" charset="0"/>
                <a:cs typeface="Arial" panose="020B0604020202020204" pitchFamily="34" charset="0"/>
              </a:rPr>
              <a:t>, giving a total released amount of heat of 100MW</a:t>
            </a:r>
            <a:r>
              <a:rPr lang="sr-Latn-RS" sz="2250" kern="1200" smtClean="0">
                <a:latin typeface="Calibri" panose="020F0502020204030204" pitchFamily="34" charset="0"/>
                <a:cs typeface="Arial" panose="020B0604020202020204" pitchFamily="34" charset="0"/>
              </a:rPr>
              <a:t> (NFPA 502), Figure 3.</a:t>
            </a:r>
          </a:p>
          <a:p>
            <a:pPr algn="just">
              <a:defRPr/>
            </a:pPr>
            <a:r>
              <a:rPr lang="en-US" sz="2250" kern="1200" smtClean="0">
                <a:latin typeface="Calibri" panose="020F0502020204030204" pitchFamily="34" charset="0"/>
                <a:cs typeface="Arial" panose="020B0604020202020204" pitchFamily="34" charset="0"/>
              </a:rPr>
              <a:t>In the first three simulations, the number of passenger vehicles changed from 72 (100% tunnel occupancy), to 36 (50% tunnel occupancy), and then to 18 (33% tunnel occupancy).</a:t>
            </a:r>
            <a:endParaRPr lang="en-US" sz="2250" kern="120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395288" y="908050"/>
            <a:ext cx="8229600" cy="4525963"/>
          </a:xfrm>
        </p:spPr>
        <p:txBody>
          <a:bodyPr/>
          <a:lstStyle/>
          <a:p>
            <a:pPr marL="0" indent="0">
              <a:buFontTx/>
              <a:buNone/>
            </a:pPr>
            <a:endParaRPr lang="en-US" smtClean="0"/>
          </a:p>
        </p:txBody>
      </p:sp>
      <p:pic>
        <p:nvPicPr>
          <p:cNvPr id="9219"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20750"/>
            <a:ext cx="73374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3551238"/>
            <a:ext cx="73596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p>
        </p:txBody>
      </p:sp>
      <p:sp>
        <p:nvSpPr>
          <p:cNvPr id="5" name="Rectangle 4"/>
          <p:cNvSpPr>
            <a:spLocks noChangeArrowheads="1"/>
          </p:cNvSpPr>
          <p:nvPr/>
        </p:nvSpPr>
        <p:spPr bwMode="auto">
          <a:xfrm>
            <a:off x="2484438" y="3078163"/>
            <a:ext cx="47371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en-GB" sz="1200" b="1">
                <a:latin typeface="+mn-lt"/>
                <a:ea typeface="Times New Roman" panose="02020603050405020304" pitchFamily="18" charset="0"/>
              </a:rPr>
              <a:t>Figure 2.</a:t>
            </a:r>
            <a:r>
              <a:rPr lang="en-GB" sz="1200">
                <a:latin typeface="+mn-lt"/>
                <a:ea typeface="Times New Roman" panose="02020603050405020304" pitchFamily="18" charset="0"/>
              </a:rPr>
              <a:t> </a:t>
            </a:r>
            <a:r>
              <a:rPr lang="en-US" sz="1200" i="1">
                <a:latin typeface="+mn-lt"/>
                <a:ea typeface="Times New Roman" panose="02020603050405020304" pitchFamily="18" charset="0"/>
              </a:rPr>
              <a:t>The layout of the 3D tunnel model used for simulation</a:t>
            </a:r>
            <a:r>
              <a:rPr lang="en-GB" sz="1200" i="1">
                <a:latin typeface="+mn-lt"/>
                <a:ea typeface="Times New Roman" panose="02020603050405020304" pitchFamily="18" charset="0"/>
              </a:rPr>
              <a:t> </a:t>
            </a:r>
            <a:endParaRPr lang="en-US" sz="1200">
              <a:latin typeface="+mn-lt"/>
            </a:endParaRPr>
          </a:p>
        </p:txBody>
      </p:sp>
      <p:sp>
        <p:nvSpPr>
          <p:cNvPr id="6" name="Rectangle 5"/>
          <p:cNvSpPr>
            <a:spLocks noChangeArrowheads="1"/>
          </p:cNvSpPr>
          <p:nvPr/>
        </p:nvSpPr>
        <p:spPr bwMode="auto">
          <a:xfrm>
            <a:off x="1755775" y="5449888"/>
            <a:ext cx="63373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en-GB" sz="1200" b="1">
                <a:latin typeface="+mn-lt"/>
                <a:ea typeface="Times New Roman" panose="02020603050405020304" pitchFamily="18" charset="0"/>
              </a:rPr>
              <a:t>Figure 3. </a:t>
            </a:r>
            <a:r>
              <a:rPr lang="en-US" sz="1200">
                <a:latin typeface="+mn-lt"/>
                <a:ea typeface="Times New Roman" panose="02020603050405020304" pitchFamily="18" charset="0"/>
              </a:rPr>
              <a:t>The layout of the numerical grid for calculation and ignition source</a:t>
            </a:r>
            <a:r>
              <a:rPr lang="en-GB" sz="1200">
                <a:latin typeface="+mn-lt"/>
                <a:ea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836613"/>
            <a:ext cx="8229600" cy="647700"/>
          </a:xfrm>
        </p:spPr>
        <p:txBody>
          <a:bodyPr/>
          <a:lstStyle/>
          <a:p>
            <a:r>
              <a:rPr lang="en-US" sz="2400" smtClean="0"/>
              <a:t>RESULTS OF A FIRE SIMULATION IN A TUNNEL WITH 100% OCCUPANCY BY PASSENGER VEHICLES</a:t>
            </a:r>
          </a:p>
        </p:txBody>
      </p:sp>
      <p:sp>
        <p:nvSpPr>
          <p:cNvPr id="10244" name="Rectangle 4"/>
          <p:cNvSpPr>
            <a:spLocks noChangeArrowheads="1"/>
          </p:cNvSpPr>
          <p:nvPr/>
        </p:nvSpPr>
        <p:spPr bwMode="auto">
          <a:xfrm>
            <a:off x="2279650" y="1557338"/>
            <a:ext cx="45847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r-Latn-RS" sz="1800" b="1">
                <a:cs typeface="Times New Roman" panose="02020603050405020304" pitchFamily="18" charset="0"/>
              </a:rPr>
              <a:t>Fire and smoke development in a</a:t>
            </a:r>
            <a:r>
              <a:rPr lang="sr-Latn-RS" sz="1800" b="1" u="sng">
                <a:solidFill>
                  <a:schemeClr val="bg1"/>
                </a:solidFill>
                <a:cs typeface="Times New Roman" panose="02020603050405020304" pitchFamily="18" charset="0"/>
              </a:rPr>
              <a:t> </a:t>
            </a:r>
            <a:r>
              <a:rPr lang="sr-Latn-RS" sz="1800" b="1">
                <a:cs typeface="Times New Roman" panose="02020603050405020304" pitchFamily="18" charset="0"/>
              </a:rPr>
              <a:t>tunnel</a:t>
            </a:r>
            <a:endParaRPr lang="sr-Latn-RS" sz="1800"/>
          </a:p>
        </p:txBody>
      </p:sp>
      <p:pic>
        <p:nvPicPr>
          <p:cNvPr id="4" name="razvoj pozara 10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60848"/>
            <a:ext cx="8229600" cy="35274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836613"/>
            <a:ext cx="8229600" cy="647700"/>
          </a:xfrm>
        </p:spPr>
        <p:txBody>
          <a:bodyPr/>
          <a:lstStyle/>
          <a:p>
            <a:r>
              <a:rPr lang="en-US" sz="2400" smtClean="0"/>
              <a:t>RESULTS OF A FIRE SIMULATION IN A TUNNEL WITH 100% OCCUPANCY BY PASSENGER VEHICLES</a:t>
            </a:r>
          </a:p>
        </p:txBody>
      </p:sp>
      <p:sp>
        <p:nvSpPr>
          <p:cNvPr id="11267" name="Rectangle 4"/>
          <p:cNvSpPr>
            <a:spLocks noChangeArrowheads="1"/>
          </p:cNvSpPr>
          <p:nvPr/>
        </p:nvSpPr>
        <p:spPr bwMode="auto">
          <a:xfrm>
            <a:off x="3789363" y="1557338"/>
            <a:ext cx="1565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Temperature</a:t>
            </a:r>
            <a:endParaRPr lang="sr-Latn-RS" sz="1800"/>
          </a:p>
        </p:txBody>
      </p:sp>
      <p:pic>
        <p:nvPicPr>
          <p:cNvPr id="3" name="temperatura 10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27250"/>
            <a:ext cx="8229600" cy="34702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836613"/>
            <a:ext cx="8229600" cy="647700"/>
          </a:xfrm>
        </p:spPr>
        <p:txBody>
          <a:bodyPr/>
          <a:lstStyle/>
          <a:p>
            <a:r>
              <a:rPr lang="en-US" sz="2400" smtClean="0"/>
              <a:t>RESULTS OF A FIRE SIMULATION IN A TUNNEL WITH 100% OCCUPANCY BY PASSENGER VEHICLES</a:t>
            </a:r>
          </a:p>
        </p:txBody>
      </p:sp>
      <p:sp>
        <p:nvSpPr>
          <p:cNvPr id="12291" name="Rectangle 4"/>
          <p:cNvSpPr>
            <a:spLocks noChangeArrowheads="1"/>
          </p:cNvSpPr>
          <p:nvPr/>
        </p:nvSpPr>
        <p:spPr bwMode="auto">
          <a:xfrm>
            <a:off x="3608388" y="1557338"/>
            <a:ext cx="1927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b="1">
                <a:cs typeface="Times New Roman" panose="02020603050405020304" pitchFamily="18" charset="0"/>
              </a:rPr>
              <a:t>Smoke visibility</a:t>
            </a:r>
            <a:endParaRPr lang="sr-Latn-RS" sz="1800"/>
          </a:p>
        </p:txBody>
      </p:sp>
      <p:pic>
        <p:nvPicPr>
          <p:cNvPr id="3" name="vidljivost dima 10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16138"/>
            <a:ext cx="8229600" cy="3492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2624</TotalTime>
  <Words>1333</Words>
  <Application>Microsoft Office PowerPoint</Application>
  <PresentationFormat>On-screen Show (4:3)</PresentationFormat>
  <Paragraphs>63</Paragraphs>
  <Slides>26</Slides>
  <Notes>0</Notes>
  <HiddenSlides>0</HiddenSlides>
  <MMClips>16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LARGE EDDY SIMULATION OF IMPACT OF NUMBER AND TYPE OF VEHICLES ON FIRE DYNAMICS IN TUNNEL</vt:lpstr>
      <vt:lpstr>PowerPoint Presentation</vt:lpstr>
      <vt:lpstr>PowerPoint Presentation</vt:lpstr>
      <vt:lpstr>PowerPoint Presentation</vt:lpstr>
      <vt:lpstr>MATERIALS AND METHODS Numerical model </vt:lpstr>
      <vt:lpstr>PowerPoint Presentation</vt:lpstr>
      <vt:lpstr>RESULTS OF A FIRE SIMULATION IN A TUNNEL WITH 100% OCCUPANCY BY PASSENGER VEHICLES</vt:lpstr>
      <vt:lpstr>RESULTS OF A FIRE SIMULATION IN A TUNNEL WITH 100% OCCUPANCY BY PASSENGER VEHICLES</vt:lpstr>
      <vt:lpstr>RESULTS OF A FIRE SIMULATION IN A TUNNEL WITH 100% OCCUPANCY BY PASSENGER VEHICLES</vt:lpstr>
      <vt:lpstr>RESULTS OF A FIRE SIMULATION IN A TUNNEL WITH 100% OCCUPANCY BY PASSENGER VEHICLES</vt:lpstr>
      <vt:lpstr>RESULTS OF A FIRE SIMULATION IN A TUNNEL WITH 50% OCCUPANCY BY PASSENGER VEHICLES</vt:lpstr>
      <vt:lpstr>RESULTS OF A FIRE SIMULATION IN A TUNNEL WITH 50% OCCUPANCY BY PASSENGER VEHICLES</vt:lpstr>
      <vt:lpstr>RESULTS OF A FIRE SIMULATION IN A TUNNEL WITH 50% OCCUPANCY BY PASSENGER VEHICLES</vt:lpstr>
      <vt:lpstr>RESULTS OF A FIRE SIMULATION IN A TUNNEL WITH 50% OCCUPANCY BY PASSENGER VEHICLES</vt:lpstr>
      <vt:lpstr>RESULTS OF A FIRE SIMULATION IN A TUNNEL WITH 33% OCCUPANCY BY PASSENGER VEHICLES</vt:lpstr>
      <vt:lpstr>RESULTS OF A FIRE SIMULATION IN A TUNNEL WITH 33% OCCUPANCY BY PASSENGER VEHICLES</vt:lpstr>
      <vt:lpstr>RESULTS OF A FIRE SIMULATION IN A TUNNEL WITH 33% OCCUPANCY BY PASSENGER VEHICLES</vt:lpstr>
      <vt:lpstr>RESULTS OF A FIRE SIMULATION IN A TUNNEL WITH 33% OCCUPANCY BY PASSENGER VEHICLES</vt:lpstr>
      <vt:lpstr>RESULTS OF A FIRE SIMULATION IN A TUNNEL FILLED WITH PASSENGER AND CARGO VEHICLES</vt:lpstr>
      <vt:lpstr>RESULTS OF A FIRE SIMULATION IN A TUNNEL FILLED WITH PASSENGER AND CARGO VEHICLES</vt:lpstr>
      <vt:lpstr>RESULTS OF A FIRE SIMULATION IN A TUNNEL FILLED WITH PASSENGER AND CARGO VEHICLES</vt:lpstr>
      <vt:lpstr>RESULTS OF A FIRE SIMULATION IN A TUNNEL FILLED WITH PASSENGER AND CARGO VEHICLES</vt:lpstr>
      <vt:lpstr>ANALYSIS OF SIMULATION RESULTS</vt:lpstr>
      <vt:lpstr>ANALYSIS OF SIMULATION RESULTS</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Dodela indeksa</dc:title>
  <dc:creator>Evica Stojiljkovic</dc:creator>
  <cp:lastModifiedBy>DARE</cp:lastModifiedBy>
  <cp:revision>219</cp:revision>
  <cp:lastPrinted>2021-09-28T08:34:15Z</cp:lastPrinted>
  <dcterms:modified xsi:type="dcterms:W3CDTF">2022-11-15T14:40:55Z</dcterms:modified>
</cp:coreProperties>
</file>